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319" r:id="rId3"/>
    <p:sldId id="322" r:id="rId4"/>
    <p:sldId id="320" r:id="rId5"/>
    <p:sldId id="311" r:id="rId6"/>
    <p:sldId id="312" r:id="rId7"/>
    <p:sldId id="313" r:id="rId8"/>
    <p:sldId id="314" r:id="rId9"/>
    <p:sldId id="315" r:id="rId10"/>
    <p:sldId id="316" r:id="rId11"/>
    <p:sldId id="323" r:id="rId12"/>
    <p:sldId id="324" r:id="rId13"/>
    <p:sldId id="279" r:id="rId14"/>
    <p:sldId id="417" r:id="rId15"/>
    <p:sldId id="419" r:id="rId16"/>
    <p:sldId id="420" r:id="rId17"/>
    <p:sldId id="422" r:id="rId18"/>
    <p:sldId id="425" r:id="rId19"/>
    <p:sldId id="426" r:id="rId20"/>
    <p:sldId id="384" r:id="rId21"/>
    <p:sldId id="430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16" autoAdjust="0"/>
    <p:restoredTop sz="94660"/>
  </p:normalViewPr>
  <p:slideViewPr>
    <p:cSldViewPr>
      <p:cViewPr varScale="1">
        <p:scale>
          <a:sx n="93" d="100"/>
          <a:sy n="93" d="100"/>
        </p:scale>
        <p:origin x="123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29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lang="en-US" sz="3600" b="1" i="1" kern="1200" dirty="0">
                <a:solidFill>
                  <a:schemeClr val="accent1">
                    <a:lumMod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b">
            <a:normAutofit/>
          </a:bodyPr>
          <a:lstStyle>
            <a:lvl1pPr marL="0" indent="0" algn="l">
              <a:buNone/>
              <a:defRPr lang="en-US" sz="1800" b="1" i="1" kern="1200" dirty="0">
                <a:solidFill>
                  <a:schemeClr val="accent2">
                    <a:lumMod val="50000"/>
                  </a:schemeClr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lang="en-US" sz="3600" b="1" i="1" kern="1200" dirty="0">
                <a:solidFill>
                  <a:schemeClr val="accent1">
                    <a:lumMod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b">
            <a:normAutofit/>
          </a:bodyPr>
          <a:lstStyle>
            <a:lvl1pPr marL="0" indent="0" algn="l">
              <a:buNone/>
              <a:defRPr lang="en-US" sz="1800" b="1" i="1" kern="1200" dirty="0">
                <a:solidFill>
                  <a:schemeClr val="accent2">
                    <a:lumMod val="50000"/>
                  </a:schemeClr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logo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74027" y="6030097"/>
            <a:ext cx="2743200" cy="76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>
            <a:lvl1pPr algn="r">
              <a:defRPr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>
            <a:lvl1pPr algn="r">
              <a:defRPr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spcBef>
          <a:spcPct val="0"/>
        </a:spcBef>
        <a:buNone/>
        <a:defRPr sz="4400" b="1" i="1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Cambria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§"/>
        <a:defRPr sz="2400" kern="1200">
          <a:solidFill>
            <a:schemeClr val="accent3">
              <a:lumMod val="50000"/>
            </a:schemeClr>
          </a:solidFill>
          <a:latin typeface="Cambria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4">
            <a:lumMod val="50000"/>
          </a:schemeClr>
        </a:buClr>
        <a:buFont typeface="Arial" pitchFamily="34" charset="0"/>
        <a:buChar char="•"/>
        <a:defRPr sz="240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4/12/2023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spcBef>
          <a:spcPct val="0"/>
        </a:spcBef>
        <a:buNone/>
        <a:defRPr sz="4400" b="1" i="1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Cambria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§"/>
        <a:defRPr sz="2400" kern="1200">
          <a:solidFill>
            <a:schemeClr val="accent3">
              <a:lumMod val="50000"/>
            </a:schemeClr>
          </a:solidFill>
          <a:latin typeface="Cambria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4">
            <a:lumMod val="50000"/>
          </a:schemeClr>
        </a:buClr>
        <a:buFont typeface="Arial" pitchFamily="34" charset="0"/>
        <a:buChar char="•"/>
        <a:defRPr sz="240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371600"/>
            <a:ext cx="7772400" cy="1905000"/>
          </a:xfrm>
        </p:spPr>
        <p:txBody>
          <a:bodyPr>
            <a:normAutofit/>
          </a:bodyPr>
          <a:lstStyle/>
          <a:p>
            <a:r>
              <a:rPr lang="zh-TW" altLang="en-US" sz="400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雲端計算</a:t>
            </a:r>
            <a:b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Cloud Computing</a:t>
            </a:r>
            <a:endParaRPr lang="en-US" sz="400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3200400"/>
            <a:ext cx="6629400" cy="2362200"/>
          </a:xfrm>
        </p:spPr>
        <p:txBody>
          <a:bodyPr>
            <a:normAutofit/>
          </a:bodyPr>
          <a:lstStyle/>
          <a:p>
            <a:pPr algn="ctr"/>
            <a:endParaRPr lang="en-US" altLang="zh-TW" sz="320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 algn="ctr"/>
            <a:r>
              <a:rPr lang="en-US" altLang="zh-TW" sz="3200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IaaS,PaaS</a:t>
            </a:r>
            <a:r>
              <a:rPr lang="en-US" altLang="zh-TW" sz="320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, SaaS case study</a:t>
            </a:r>
          </a:p>
          <a:p>
            <a:pPr algn="ctr"/>
            <a:endParaRPr lang="en-US" sz="320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 algn="ctr"/>
            <a:endParaRPr lang="en-US" sz="2800" i="0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4900"/>
            <a:ext cx="4876800" cy="7239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Opensource project: OpenStack</a:t>
            </a:r>
            <a:br>
              <a:rPr lang="en-US" dirty="0"/>
            </a:br>
            <a:r>
              <a:rPr lang="en-US" dirty="0"/>
              <a:t> 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D596C5-514C-E5AA-0D25-F1CA265E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524000"/>
            <a:ext cx="8264207" cy="4945061"/>
          </a:xfrm>
          <a:prstGeom prst="rect">
            <a:avLst/>
          </a:prstGeom>
        </p:spPr>
      </p:pic>
      <p:pic>
        <p:nvPicPr>
          <p:cNvPr id="1028" name="Picture 4" descr="Download The OpenStack Logo - OpenStack is open source software for  creating private and public clouds.">
            <a:extLst>
              <a:ext uri="{FF2B5EF4-FFF2-40B4-BE49-F238E27FC236}">
                <a16:creationId xmlns:a16="http://schemas.microsoft.com/office/drawing/2014/main" id="{A4EC4790-8E44-DB18-F990-D5D6BA95A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9392"/>
            <a:ext cx="1936230" cy="93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354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930" y="1581150"/>
            <a:ext cx="4641670" cy="51244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OpenStack</a:t>
            </a:r>
          </a:p>
          <a:p>
            <a:pPr lvl="1"/>
            <a:r>
              <a:rPr lang="en-US" dirty="0"/>
              <a:t>Dashboard (Horizon):</a:t>
            </a:r>
          </a:p>
          <a:p>
            <a:pPr lvl="2"/>
            <a:r>
              <a:rPr lang="en-US" dirty="0"/>
              <a:t>Provides GUI console via Web browser</a:t>
            </a:r>
          </a:p>
          <a:p>
            <a:pPr lvl="1"/>
            <a:r>
              <a:rPr lang="en-US" dirty="0"/>
              <a:t>Compute (Nova): </a:t>
            </a:r>
          </a:p>
          <a:p>
            <a:pPr lvl="2"/>
            <a:r>
              <a:rPr lang="en-US" dirty="0"/>
              <a:t>Virtual Machine Management</a:t>
            </a:r>
          </a:p>
          <a:p>
            <a:pPr lvl="1"/>
            <a:r>
              <a:rPr lang="en-US" dirty="0"/>
              <a:t>Network (Neutron):</a:t>
            </a:r>
          </a:p>
          <a:p>
            <a:pPr lvl="2"/>
            <a:r>
              <a:rPr lang="en-US" dirty="0"/>
              <a:t>Virtual Networking Management</a:t>
            </a:r>
          </a:p>
          <a:p>
            <a:pPr lvl="1"/>
            <a:r>
              <a:rPr lang="en-US" dirty="0"/>
              <a:t>Storage (Cinder, Swift):</a:t>
            </a:r>
          </a:p>
          <a:p>
            <a:pPr lvl="2"/>
            <a:r>
              <a:rPr lang="en-US" dirty="0"/>
              <a:t>Swift: Provides Cloud Storage</a:t>
            </a:r>
          </a:p>
          <a:p>
            <a:pPr lvl="2"/>
            <a:r>
              <a:rPr lang="en-US" dirty="0"/>
              <a:t>Cinder: Storage Management for Virtual Machine</a:t>
            </a:r>
          </a:p>
          <a:p>
            <a:pPr lvl="1"/>
            <a:r>
              <a:rPr lang="en-US" dirty="0"/>
              <a:t>Identity (Keystone): </a:t>
            </a:r>
          </a:p>
          <a:p>
            <a:pPr lvl="2"/>
            <a:r>
              <a:rPr lang="en-US" dirty="0"/>
              <a:t>User management</a:t>
            </a:r>
          </a:p>
          <a:p>
            <a:pPr lvl="1"/>
            <a:r>
              <a:rPr lang="en-US" dirty="0"/>
              <a:t>Image (Glance):</a:t>
            </a:r>
          </a:p>
          <a:p>
            <a:pPr lvl="2"/>
            <a:r>
              <a:rPr lang="en-US" dirty="0"/>
              <a:t>Manages Virtual images</a:t>
            </a:r>
          </a:p>
          <a:p>
            <a:pPr lvl="1"/>
            <a:br>
              <a:rPr lang="en-US" dirty="0"/>
            </a:br>
            <a:r>
              <a:rPr lang="en-US" dirty="0"/>
              <a:t> 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D596C5-514C-E5AA-0D25-F1CA265E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905000"/>
            <a:ext cx="4724399" cy="3886200"/>
          </a:xfrm>
          <a:prstGeom prst="rect">
            <a:avLst/>
          </a:prstGeom>
        </p:spPr>
      </p:pic>
      <p:pic>
        <p:nvPicPr>
          <p:cNvPr id="4" name="Picture 4" descr="Download The OpenStack Logo - OpenStack is open source software for  creating private and public clouds.">
            <a:extLst>
              <a:ext uri="{FF2B5EF4-FFF2-40B4-BE49-F238E27FC236}">
                <a16:creationId xmlns:a16="http://schemas.microsoft.com/office/drawing/2014/main" id="{27B61324-FCCA-2257-6DE7-615E13668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62" y="207492"/>
            <a:ext cx="1936230" cy="93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148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550" y="3355947"/>
            <a:ext cx="8654400" cy="383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57200" y="1295400"/>
            <a:ext cx="8686800" cy="23328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Microsoft Windows Azure:</a:t>
            </a:r>
          </a:p>
          <a:p>
            <a:pPr lvl="1"/>
            <a:r>
              <a:rPr lang="en-US" altLang="zh-TW" dirty="0"/>
              <a:t>Windows Azure platform is one of PaaS vendors</a:t>
            </a:r>
          </a:p>
          <a:p>
            <a:pPr lvl="2"/>
            <a:r>
              <a:rPr lang="en-US" altLang="zh-TW" dirty="0"/>
              <a:t>Based on .NET and Microsoft’s supported development tools</a:t>
            </a:r>
            <a:endParaRPr lang="zh-TW" altLang="en-US" dirty="0"/>
          </a:p>
          <a:p>
            <a:pPr lvl="1"/>
            <a:r>
              <a:rPr lang="en-US" altLang="zh-TW" dirty="0"/>
              <a:t>Windows Azure starts general availability at Feb 2010, and builds the global data center around the world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4264" y="0"/>
            <a:ext cx="1619672" cy="14672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br>
              <a:rPr lang="en-US" dirty="0"/>
            </a:br>
            <a:r>
              <a:rPr lang="en-US" altLang="zh-TW" sz="3100" dirty="0"/>
              <a:t>Windows Azure Platform</a:t>
            </a:r>
            <a:endParaRPr lang="zh-TW" altLang="en-US" sz="31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group of cloud technologies, each providing a specific set of services to application developers</a:t>
            </a:r>
            <a:endParaRPr lang="zh-TW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2492896"/>
            <a:ext cx="6897216" cy="4283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3B796C91-12CF-6D0F-1EDF-05E4F5787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4264" y="0"/>
            <a:ext cx="1619672" cy="14672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81000" y="1066800"/>
            <a:ext cx="4648200" cy="53340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Major Components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Windows Azure</a:t>
            </a:r>
          </a:p>
          <a:p>
            <a:pPr lvl="1"/>
            <a:r>
              <a:rPr lang="en-US" altLang="zh-TW" dirty="0"/>
              <a:t>Provides a Windows-based environment for running applications and storing data on servers in Microsoft data centers 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SQL Azure</a:t>
            </a:r>
          </a:p>
          <a:p>
            <a:pPr lvl="1"/>
            <a:r>
              <a:rPr lang="en-US" altLang="zh-TW" dirty="0"/>
              <a:t>Provides data services in the cloud based on SQL Server </a:t>
            </a:r>
          </a:p>
          <a:p>
            <a:pPr lvl="1"/>
            <a:endParaRPr lang="en-US" altLang="zh-TW" dirty="0"/>
          </a:p>
          <a:p>
            <a:r>
              <a:rPr lang="en-US" altLang="zh-TW" dirty="0" err="1"/>
              <a:t>AppFabric</a:t>
            </a:r>
            <a:endParaRPr lang="en-US" altLang="zh-TW" dirty="0"/>
          </a:p>
          <a:p>
            <a:pPr lvl="1"/>
            <a:r>
              <a:rPr lang="en-US" altLang="zh-TW" dirty="0"/>
              <a:t>Provides cloud services for connecting applications running in the cloud or on premises 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8621722B-0B4B-54E0-7788-DF3C90A77F6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b="1" i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br>
              <a:rPr lang="en-US" dirty="0"/>
            </a:br>
            <a:r>
              <a:rPr lang="en-US" altLang="zh-TW" sz="3100" dirty="0"/>
              <a:t>Windows Azure Platform</a:t>
            </a:r>
            <a:endParaRPr lang="zh-TW" altLang="en-US" sz="31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rPr lang="en-US" altLang="zh-TW" b="1" dirty="0"/>
              <a:t>Windows Azure </a:t>
            </a:r>
            <a:r>
              <a:rPr lang="en-US" altLang="zh-TW" dirty="0"/>
              <a:t>is a foundation for running Windows applications and storing data in the cloud </a:t>
            </a:r>
            <a:endParaRPr lang="zh-TW" altLang="en-US" dirty="0"/>
          </a:p>
          <a:p>
            <a:pPr lvl="1"/>
            <a:r>
              <a:rPr lang="en-US" altLang="zh-TW" dirty="0"/>
              <a:t>Provides Windows-based </a:t>
            </a:r>
            <a:r>
              <a:rPr lang="en-US" altLang="zh-TW" i="1" dirty="0">
                <a:solidFill>
                  <a:srgbClr val="00B0F0"/>
                </a:solidFill>
              </a:rPr>
              <a:t>compute</a:t>
            </a:r>
            <a:r>
              <a:rPr lang="en-US" altLang="zh-TW" dirty="0"/>
              <a:t> and </a:t>
            </a:r>
            <a:r>
              <a:rPr lang="en-US" altLang="zh-TW" i="1" dirty="0">
                <a:solidFill>
                  <a:srgbClr val="00B0F0"/>
                </a:solidFill>
              </a:rPr>
              <a:t>storage</a:t>
            </a:r>
            <a:r>
              <a:rPr lang="en-US" altLang="zh-TW" dirty="0"/>
              <a:t> services for cloud applications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776" y="3933056"/>
            <a:ext cx="8604448" cy="2689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96CA4062-FD39-82CF-6699-DFC96152E6DA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b="1" i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br>
              <a:rPr lang="en-US" dirty="0"/>
            </a:br>
            <a:r>
              <a:rPr lang="en-US" altLang="zh-TW" sz="3100" dirty="0"/>
              <a:t>Windows Azure Platform</a:t>
            </a:r>
            <a:endParaRPr lang="zh-TW" altLang="en-US" sz="31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SQL Azure </a:t>
            </a:r>
            <a:r>
              <a:rPr lang="en-US" altLang="zh-TW" dirty="0"/>
              <a:t>provides a cloud-based database management system (DBMS) and data-oriented services in the cloud</a:t>
            </a:r>
            <a:endParaRPr lang="zh-TW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2942" t="4996" r="2927" b="5085"/>
          <a:stretch>
            <a:fillRect/>
          </a:stretch>
        </p:blipFill>
        <p:spPr bwMode="auto">
          <a:xfrm>
            <a:off x="1547664" y="3122966"/>
            <a:ext cx="6048672" cy="3402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B0D2299F-F746-1E02-EDD8-EFA0EED4394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b="1" i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br>
              <a:rPr lang="en-US" dirty="0"/>
            </a:br>
            <a:r>
              <a:rPr lang="en-US" altLang="zh-TW" sz="3100" dirty="0"/>
              <a:t>Windows Azure Platform</a:t>
            </a:r>
            <a:endParaRPr lang="zh-TW" altLang="en-US" sz="31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err="1"/>
              <a:t>AppFabric</a:t>
            </a:r>
            <a:r>
              <a:rPr lang="en-US" altLang="zh-TW" dirty="0"/>
              <a:t> provides cloud-based infrastructure in connecting distributed services and applications</a:t>
            </a:r>
          </a:p>
          <a:p>
            <a:pPr lvl="1"/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2969" t="6664" r="2038" b="4830"/>
          <a:stretch>
            <a:fillRect/>
          </a:stretch>
        </p:blipFill>
        <p:spPr bwMode="auto">
          <a:xfrm>
            <a:off x="1565666" y="3122966"/>
            <a:ext cx="6012668" cy="3006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D908B649-C585-C2EA-91BD-FEA65916D951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b="1" i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PaaS </a:t>
            </a:r>
            <a:r>
              <a:rPr lang="en-US" dirty="0"/>
              <a:t>Case Study</a:t>
            </a:r>
            <a:br>
              <a:rPr lang="en-US" dirty="0"/>
            </a:br>
            <a:r>
              <a:rPr lang="en-US" altLang="zh-TW" sz="3100" dirty="0"/>
              <a:t>Windows Azure Platform</a:t>
            </a:r>
            <a:endParaRPr lang="zh-TW" altLang="en-US" sz="31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b="1" dirty="0"/>
              <a:t>Google Workspace</a:t>
            </a:r>
          </a:p>
          <a:p>
            <a:pPr lvl="1"/>
            <a:r>
              <a:rPr lang="en-US" altLang="zh-TW" dirty="0"/>
              <a:t>a collection of cloud computing, productivity and collaboration tools, software and products developed and marketed by Google.</a:t>
            </a:r>
          </a:p>
          <a:p>
            <a:pPr lvl="2"/>
            <a:r>
              <a:rPr lang="en-US" altLang="zh-TW" dirty="0"/>
              <a:t>Gmail, Contacts, Calendar, Meet and Chat for communication; </a:t>
            </a:r>
          </a:p>
          <a:p>
            <a:pPr lvl="2"/>
            <a:r>
              <a:rPr lang="en-US" altLang="zh-TW" dirty="0"/>
              <a:t>Drive for storage; </a:t>
            </a:r>
          </a:p>
          <a:p>
            <a:pPr lvl="2"/>
            <a:r>
              <a:rPr lang="en-US" altLang="zh-TW" dirty="0"/>
              <a:t>the Google Docs Editors suite for content creation</a:t>
            </a:r>
          </a:p>
          <a:p>
            <a:r>
              <a:rPr lang="en-US" altLang="zh-TW" b="1" dirty="0"/>
              <a:t>WebOS</a:t>
            </a:r>
          </a:p>
          <a:p>
            <a:pPr lvl="1"/>
            <a:r>
              <a:rPr lang="en-US" altLang="zh-TW" dirty="0"/>
              <a:t>WebOS is a group of web applications that run as a operating system in Internet</a:t>
            </a:r>
          </a:p>
          <a:p>
            <a:pPr lvl="1"/>
            <a:r>
              <a:rPr lang="en-US" altLang="zh-TW" dirty="0"/>
              <a:t>Like web application, but more powerful</a:t>
            </a:r>
          </a:p>
          <a:p>
            <a:pPr lvl="1"/>
            <a:r>
              <a:rPr lang="en-US" altLang="zh-TW" dirty="0"/>
              <a:t>Provides many applications</a:t>
            </a:r>
          </a:p>
          <a:p>
            <a:pPr lvl="2"/>
            <a:r>
              <a:rPr lang="en-US" altLang="zh-TW" dirty="0"/>
              <a:t>Like notepad, music player …</a:t>
            </a:r>
            <a:r>
              <a:rPr lang="en-US" altLang="zh-TW" dirty="0" err="1"/>
              <a:t>etc</a:t>
            </a:r>
            <a:endParaRPr lang="en-US" altLang="zh-TW" dirty="0"/>
          </a:p>
          <a:p>
            <a:pPr lvl="1"/>
            <a:r>
              <a:rPr lang="en-US" altLang="zh-TW" dirty="0"/>
              <a:t>Without a physical storage</a:t>
            </a:r>
          </a:p>
          <a:p>
            <a:pPr lvl="2"/>
            <a:r>
              <a:rPr lang="en-US" altLang="zh-TW" dirty="0"/>
              <a:t>instead, all data and application are in the server side</a:t>
            </a:r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D908B649-C585-C2EA-91BD-FEA65916D951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b="1" i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SaaS </a:t>
            </a:r>
            <a:r>
              <a:rPr lang="en-US" dirty="0"/>
              <a:t>Case Study</a:t>
            </a:r>
            <a:endParaRPr lang="zh-TW" altLang="en-US" sz="3100" dirty="0"/>
          </a:p>
        </p:txBody>
      </p:sp>
    </p:spTree>
    <p:extLst>
      <p:ext uri="{BB962C8B-B14F-4D97-AF65-F5344CB8AC3E}">
        <p14:creationId xmlns:p14="http://schemas.microsoft.com/office/powerpoint/2010/main" val="1833596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SaaS </a:t>
            </a:r>
            <a:r>
              <a:rPr lang="en-US" dirty="0"/>
              <a:t>Case Study</a:t>
            </a:r>
            <a:br>
              <a:rPr lang="zh-TW" altLang="en-US" sz="6600" dirty="0"/>
            </a:br>
            <a:r>
              <a:rPr lang="en-US" altLang="zh-TW" sz="3100" dirty="0"/>
              <a:t>Google Workspace</a:t>
            </a:r>
            <a:endParaRPr lang="zh-TW" altLang="en-US" sz="31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77795" y="1371600"/>
            <a:ext cx="8229600" cy="4525963"/>
          </a:xfrm>
        </p:spPr>
        <p:txBody>
          <a:bodyPr/>
          <a:lstStyle/>
          <a:p>
            <a:r>
              <a:rPr lang="en-US" altLang="zh-TW" dirty="0"/>
              <a:t>Google Workspace is one of the popular SaaS service vendor</a:t>
            </a:r>
          </a:p>
          <a:p>
            <a:r>
              <a:rPr lang="en-US" altLang="zh-TW" sz="2000" dirty="0"/>
              <a:t>Website: https://en.wikipedia.org/wiki/Google_Workspace</a:t>
            </a:r>
          </a:p>
          <a:p>
            <a:endParaRPr lang="en-US" altLang="zh-TW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7F917D-231E-8E83-2A51-BCCAB179F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2646405"/>
            <a:ext cx="4778154" cy="42066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FA2E0E-5501-5343-BD02-A47E7D2EE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768230"/>
            <a:ext cx="4180028" cy="4047710"/>
          </a:xfrm>
          <a:prstGeom prst="rect">
            <a:avLst/>
          </a:prstGeom>
        </p:spPr>
      </p:pic>
      <p:pic>
        <p:nvPicPr>
          <p:cNvPr id="1026" name="Picture 2" descr="Giới thiệu về chương trình Google cho Tổ chức phi lợi nhuận - Tổ chức phi  lợi nhuận Trợ giúp">
            <a:extLst>
              <a:ext uri="{FF2B5EF4-FFF2-40B4-BE49-F238E27FC236}">
                <a16:creationId xmlns:a16="http://schemas.microsoft.com/office/drawing/2014/main" id="{AD4BADD9-D35A-BF49-4A83-1A302E68B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5647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IaaS </a:t>
            </a:r>
            <a:r>
              <a:rPr lang="en-US" sz="4400" dirty="0"/>
              <a:t>Virtualization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915400" cy="533400"/>
          </a:xfrm>
        </p:spPr>
        <p:txBody>
          <a:bodyPr>
            <a:normAutofit/>
          </a:bodyPr>
          <a:lstStyle/>
          <a:p>
            <a:r>
              <a:rPr lang="en-US" sz="2400" dirty="0"/>
              <a:t>Virtualization techniques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1325" y="3984772"/>
            <a:ext cx="2937362" cy="22108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18661" y="3982533"/>
            <a:ext cx="2940057" cy="2212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4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04297" y="3982533"/>
            <a:ext cx="2940057" cy="2212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7" name="Straight Arrow Connector 16"/>
          <p:cNvCxnSpPr>
            <a:stCxn id="14" idx="2"/>
            <a:endCxn id="103426" idx="0"/>
          </p:cNvCxnSpPr>
          <p:nvPr/>
        </p:nvCxnSpPr>
        <p:spPr>
          <a:xfrm rot="16200000" flipH="1">
            <a:off x="4394009" y="3787852"/>
            <a:ext cx="38936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03427" idx="0"/>
          </p:cNvCxnSpPr>
          <p:nvPr/>
        </p:nvCxnSpPr>
        <p:spPr>
          <a:xfrm rot="16200000" flipH="1">
            <a:off x="5886827" y="2295034"/>
            <a:ext cx="389360" cy="2985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2"/>
            <a:endCxn id="4" idx="0"/>
          </p:cNvCxnSpPr>
          <p:nvPr/>
        </p:nvCxnSpPr>
        <p:spPr>
          <a:xfrm rot="5400000">
            <a:off x="2908549" y="2304631"/>
            <a:ext cx="391599" cy="29686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51605" y="6183868"/>
            <a:ext cx="213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Server Virtualization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46966" y="6183868"/>
            <a:ext cx="2283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Storage Virtualization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90476" y="6183868"/>
            <a:ext cx="2367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Network Virtualization</a:t>
            </a:r>
          </a:p>
        </p:txBody>
      </p:sp>
      <p:pic>
        <p:nvPicPr>
          <p:cNvPr id="14" name="Picture 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67555" y="1611923"/>
            <a:ext cx="2642268" cy="198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err="1"/>
              <a:t>eyeOS</a:t>
            </a:r>
            <a:r>
              <a:rPr lang="en-US" altLang="zh-TW" dirty="0"/>
              <a:t> is a open-source browser based web desktop</a:t>
            </a:r>
          </a:p>
          <a:p>
            <a:pPr lvl="1"/>
            <a:r>
              <a:rPr lang="en-US" altLang="zh-TW" dirty="0"/>
              <a:t>Based on LAMP</a:t>
            </a:r>
          </a:p>
          <a:p>
            <a:pPr lvl="1"/>
            <a:r>
              <a:rPr lang="en-US" altLang="zh-TW" dirty="0"/>
              <a:t>Work like a normal OS and simple to use</a:t>
            </a:r>
          </a:p>
          <a:p>
            <a:pPr lvl="2"/>
            <a:r>
              <a:rPr lang="en-US" altLang="zh-TW" dirty="0"/>
              <a:t>Just like use web application</a:t>
            </a:r>
          </a:p>
          <a:p>
            <a:pPr lvl="1"/>
            <a:r>
              <a:rPr lang="en-US" altLang="zh-TW" dirty="0"/>
              <a:t>Reduce the cost</a:t>
            </a:r>
          </a:p>
          <a:p>
            <a:pPr lvl="2"/>
            <a:r>
              <a:rPr lang="en-US" altLang="zh-TW" dirty="0"/>
              <a:t>A device with Internet access</a:t>
            </a:r>
          </a:p>
          <a:p>
            <a:pPr lvl="2"/>
            <a:r>
              <a:rPr lang="en-US" altLang="zh-TW" dirty="0"/>
              <a:t>A browser</a:t>
            </a:r>
          </a:p>
          <a:p>
            <a:pPr lvl="1"/>
            <a:endParaRPr lang="zh-TW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t="10904" r="63776" b="33851"/>
          <a:stretch>
            <a:fillRect/>
          </a:stretch>
        </p:blipFill>
        <p:spPr bwMode="auto">
          <a:xfrm>
            <a:off x="5029200" y="3200400"/>
            <a:ext cx="3960440" cy="3271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標題 3">
            <a:extLst>
              <a:ext uri="{FF2B5EF4-FFF2-40B4-BE49-F238E27FC236}">
                <a16:creationId xmlns:a16="http://schemas.microsoft.com/office/drawing/2014/main" id="{D038B623-F60A-6B40-20FC-6A24E5CB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SaaS </a:t>
            </a:r>
            <a:r>
              <a:rPr lang="en-US" dirty="0"/>
              <a:t>Case Study</a:t>
            </a:r>
            <a:br>
              <a:rPr lang="zh-TW" altLang="en-US" sz="6600" dirty="0"/>
            </a:br>
            <a:r>
              <a:rPr lang="en-US" altLang="zh-TW" sz="3100" dirty="0" err="1"/>
              <a:t>eyeOS</a:t>
            </a:r>
            <a:endParaRPr lang="zh-TW" altLang="en-US" sz="31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AF41A1-380D-0E28-F878-D522E4904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81" y="81049"/>
            <a:ext cx="1066800" cy="129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19200"/>
          </a:xfrm>
        </p:spPr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open source project – Eucalyptus</a:t>
            </a:r>
          </a:p>
          <a:p>
            <a:pPr lvl="1"/>
            <a:r>
              <a:rPr lang="en-US" dirty="0"/>
              <a:t>Elastic Utility Computing Architecture </a:t>
            </a:r>
            <a:br>
              <a:rPr lang="en-US" dirty="0"/>
            </a:br>
            <a:r>
              <a:rPr lang="en-US" dirty="0"/>
              <a:t>for Linking Your Programs to Useful Systems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2837705"/>
            <a:ext cx="8397875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marL="190500" marR="0" lvl="0" indent="-1905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E6E6E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3E7EA6">
                    <a:lumMod val="75000"/>
                  </a:srgbClr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IaaS Architecture of Eucalyptus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3E7EA6">
                  <a:lumMod val="75000"/>
                </a:srgbClr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t="31558"/>
          <a:stretch>
            <a:fillRect/>
          </a:stretch>
        </p:blipFill>
        <p:spPr bwMode="auto">
          <a:xfrm>
            <a:off x="990600" y="3423492"/>
            <a:ext cx="7467600" cy="3205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725811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791790"/>
            <a:ext cx="7278624" cy="4913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173412" y="1138535"/>
            <a:ext cx="2797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Server Virtualization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667000"/>
          </a:xfrm>
        </p:spPr>
        <p:txBody>
          <a:bodyPr/>
          <a:lstStyle/>
          <a:p>
            <a:r>
              <a:rPr lang="en-US" dirty="0"/>
              <a:t>System Component :</a:t>
            </a:r>
          </a:p>
          <a:p>
            <a:pPr lvl="1"/>
            <a:r>
              <a:rPr lang="en-US" dirty="0"/>
              <a:t>Cloud Controller (CLC)</a:t>
            </a:r>
          </a:p>
          <a:p>
            <a:pPr lvl="2"/>
            <a:r>
              <a:rPr lang="en-US" dirty="0"/>
              <a:t>Dispatch user request to some clusters.</a:t>
            </a:r>
          </a:p>
          <a:p>
            <a:pPr lvl="1"/>
            <a:r>
              <a:rPr lang="en-US" dirty="0"/>
              <a:t>Cluster Controller (CC)</a:t>
            </a:r>
          </a:p>
          <a:p>
            <a:pPr lvl="2"/>
            <a:r>
              <a:rPr lang="en-US" dirty="0"/>
              <a:t>Determine enough resource for virtual machine deployment.</a:t>
            </a:r>
          </a:p>
          <a:p>
            <a:pPr lvl="1"/>
            <a:r>
              <a:rPr lang="en-US" dirty="0"/>
              <a:t>Node Controller (NC)</a:t>
            </a:r>
          </a:p>
          <a:p>
            <a:pPr lvl="2"/>
            <a:r>
              <a:rPr lang="en-US" dirty="0"/>
              <a:t>Run user’s virtual machines.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2144" y="1397880"/>
            <a:ext cx="7077456" cy="5155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081849" y="1143000"/>
            <a:ext cx="2980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Storage Virtualization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72400" cy="4525963"/>
          </a:xfrm>
        </p:spPr>
        <p:txBody>
          <a:bodyPr/>
          <a:lstStyle/>
          <a:p>
            <a:r>
              <a:rPr lang="en-US" dirty="0"/>
              <a:t>Two kinds of storage systems :</a:t>
            </a:r>
          </a:p>
          <a:p>
            <a:pPr lvl="1"/>
            <a:r>
              <a:rPr lang="en-US" dirty="0"/>
              <a:t>Walrus ( S3 compatible )</a:t>
            </a:r>
          </a:p>
          <a:p>
            <a:pPr lvl="2"/>
            <a:r>
              <a:rPr lang="en-US" dirty="0"/>
              <a:t>Mainly store the images, which provided by users or administrator, for VMs booting.</a:t>
            </a:r>
          </a:p>
          <a:p>
            <a:pPr lvl="1"/>
            <a:r>
              <a:rPr lang="en-US" dirty="0"/>
              <a:t>Storage Controller</a:t>
            </a:r>
          </a:p>
          <a:p>
            <a:pPr lvl="2"/>
            <a:r>
              <a:rPr lang="en-US" dirty="0"/>
              <a:t>Mainly store user created logical volumes which can be attached to specified VMs in run-time. </a:t>
            </a:r>
          </a:p>
          <a:p>
            <a:pPr lvl="2"/>
            <a:r>
              <a:rPr lang="en-US" dirty="0"/>
              <a:t>Each storage controller in a cluster is controlled by the corresponding cluster controller, and  each VM can utilize these logical volumes through networks.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5872" y="1610360"/>
            <a:ext cx="6432257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025134" y="1138535"/>
            <a:ext cx="3093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Network Virtualization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IaaS</a:t>
            </a:r>
            <a:r>
              <a:rPr lang="en-US" dirty="0"/>
              <a:t> 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architecture :</a:t>
            </a:r>
          </a:p>
          <a:p>
            <a:pPr lvl="1"/>
            <a:r>
              <a:rPr lang="en-US" dirty="0"/>
              <a:t>Bridge ( Virtual Switch )</a:t>
            </a:r>
          </a:p>
          <a:p>
            <a:pPr lvl="2"/>
            <a:r>
              <a:rPr lang="en-US" dirty="0"/>
              <a:t>Make virtual machines on one node share physical NICs.</a:t>
            </a:r>
          </a:p>
          <a:p>
            <a:pPr lvl="1"/>
            <a:r>
              <a:rPr lang="en-US" dirty="0"/>
              <a:t>DHCP</a:t>
            </a:r>
          </a:p>
          <a:p>
            <a:pPr lvl="2"/>
            <a:r>
              <a:rPr lang="en-US" dirty="0"/>
              <a:t>Map virtual MAC addresses of VMs to private IPs in the LAN.</a:t>
            </a:r>
          </a:p>
          <a:p>
            <a:pPr lvl="1"/>
            <a:r>
              <a:rPr lang="en-US" dirty="0"/>
              <a:t>NAT</a:t>
            </a:r>
          </a:p>
          <a:p>
            <a:pPr lvl="2"/>
            <a:r>
              <a:rPr lang="en-US" dirty="0"/>
              <a:t>Forward the packages to public network (WAN).</a:t>
            </a:r>
          </a:p>
          <a:p>
            <a:pPr lvl="1"/>
            <a:r>
              <a:rPr lang="en-US" dirty="0"/>
              <a:t>IP/MAC mapping table</a:t>
            </a:r>
          </a:p>
          <a:p>
            <a:pPr lvl="2"/>
            <a:r>
              <a:rPr lang="en-US" dirty="0"/>
              <a:t>IP addresses are assigned by Eucalyptus.</a:t>
            </a:r>
          </a:p>
          <a:p>
            <a:pPr lvl="2"/>
            <a:r>
              <a:rPr lang="en-US" dirty="0"/>
              <a:t>MAC addresses are assigned by hypervisor.</a:t>
            </a:r>
          </a:p>
          <a:p>
            <a:pPr lvl="2"/>
            <a:r>
              <a:rPr lang="en-US" dirty="0"/>
              <a:t>This mapping table is maintained by Eucalyptus system.</a:t>
            </a:r>
            <a:br>
              <a:rPr lang="en-US" dirty="0"/>
            </a:br>
            <a:r>
              <a:rPr lang="en-US" dirty="0"/>
              <a:t>      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k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k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Sky</Template>
  <TotalTime>8066</TotalTime>
  <Words>681</Words>
  <Application>Microsoft Office PowerPoint</Application>
  <PresentationFormat>On-screen Show (4:3)</PresentationFormat>
  <Paragraphs>111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Cambria</vt:lpstr>
      <vt:lpstr>標楷體</vt:lpstr>
      <vt:lpstr>Wingdings</vt:lpstr>
      <vt:lpstr>Sky</vt:lpstr>
      <vt:lpstr>1_Sky</vt:lpstr>
      <vt:lpstr>雲端計算 Cloud Computing</vt:lpstr>
      <vt:lpstr>IaaS Virtualization</vt:lpstr>
      <vt:lpstr>IaaS Case Study</vt:lpstr>
      <vt:lpstr>IaaS Case Study</vt:lpstr>
      <vt:lpstr>IaaS Case Study</vt:lpstr>
      <vt:lpstr>IaaS Case Study</vt:lpstr>
      <vt:lpstr>IaaS Case Study</vt:lpstr>
      <vt:lpstr>IaaS Case Study</vt:lpstr>
      <vt:lpstr>IaaS Case Study</vt:lpstr>
      <vt:lpstr>IaaS Case Study</vt:lpstr>
      <vt:lpstr>IaaS Case Study</vt:lpstr>
      <vt:lpstr>PaaS Case Study</vt:lpstr>
      <vt:lpstr>PaaS Case Study Windows Azure Platform</vt:lpstr>
      <vt:lpstr>Major Components</vt:lpstr>
      <vt:lpstr>PowerPoint Presentation</vt:lpstr>
      <vt:lpstr>PowerPoint Presentation</vt:lpstr>
      <vt:lpstr>PowerPoint Presentation</vt:lpstr>
      <vt:lpstr>PowerPoint Presentation</vt:lpstr>
      <vt:lpstr>SaaS Case Study Google Workspace</vt:lpstr>
      <vt:lpstr>SaaS Case Study eyeOS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IaaS – Network Virtualization</dc:title>
  <dc:creator>cyhuang</dc:creator>
  <cp:lastModifiedBy>ThanhBinh</cp:lastModifiedBy>
  <cp:revision>747</cp:revision>
  <dcterms:created xsi:type="dcterms:W3CDTF">2006-08-16T00:00:00Z</dcterms:created>
  <dcterms:modified xsi:type="dcterms:W3CDTF">2023-04-12T05:48:35Z</dcterms:modified>
</cp:coreProperties>
</file>

<file path=docProps/thumbnail.jpeg>
</file>